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9" r:id="rId2"/>
    <p:sldId id="259" r:id="rId3"/>
    <p:sldId id="285" r:id="rId4"/>
    <p:sldId id="310" r:id="rId5"/>
    <p:sldId id="311" r:id="rId6"/>
    <p:sldId id="312" r:id="rId7"/>
    <p:sldId id="318" r:id="rId8"/>
    <p:sldId id="321" r:id="rId9"/>
    <p:sldId id="323" r:id="rId10"/>
    <p:sldId id="320" r:id="rId11"/>
    <p:sldId id="324" r:id="rId12"/>
    <p:sldId id="322" r:id="rId13"/>
    <p:sldId id="315" r:id="rId14"/>
    <p:sldId id="313" r:id="rId15"/>
    <p:sldId id="314" r:id="rId16"/>
    <p:sldId id="316" r:id="rId17"/>
    <p:sldId id="325" r:id="rId18"/>
    <p:sldId id="317" r:id="rId19"/>
    <p:sldId id="279" r:id="rId2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CACBD2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CDCDD0"/>
          </a:solidFill>
        </a:fill>
      </a:tcStyle>
    </a:wholeTbl>
    <a:band2H>
      <a:tcTxStyle/>
      <a:tcStyle>
        <a:tcBdr/>
        <a:fill>
          <a:solidFill>
            <a:srgbClr val="E8E8E9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2F2F2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381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381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/>
    <p:restoredTop sz="65007" autoAdjust="0"/>
  </p:normalViewPr>
  <p:slideViewPr>
    <p:cSldViewPr snapToGrid="0">
      <p:cViewPr>
        <p:scale>
          <a:sx n="97" d="100"/>
          <a:sy n="97" d="100"/>
        </p:scale>
        <p:origin x="2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033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42900" latinLnBrk="0">
      <a:defRPr sz="900">
        <a:latin typeface="+mn-lt"/>
        <a:ea typeface="+mn-ea"/>
        <a:cs typeface="+mn-cs"/>
        <a:sym typeface="Calibri"/>
      </a:defRPr>
    </a:lvl1pPr>
    <a:lvl2pPr indent="228600" defTabSz="342900" latinLnBrk="0">
      <a:defRPr sz="900">
        <a:latin typeface="+mn-lt"/>
        <a:ea typeface="+mn-ea"/>
        <a:cs typeface="+mn-cs"/>
        <a:sym typeface="Calibri"/>
      </a:defRPr>
    </a:lvl2pPr>
    <a:lvl3pPr indent="457200" defTabSz="342900" latinLnBrk="0">
      <a:defRPr sz="900">
        <a:latin typeface="+mn-lt"/>
        <a:ea typeface="+mn-ea"/>
        <a:cs typeface="+mn-cs"/>
        <a:sym typeface="Calibri"/>
      </a:defRPr>
    </a:lvl3pPr>
    <a:lvl4pPr indent="685800" defTabSz="342900" latinLnBrk="0">
      <a:defRPr sz="900">
        <a:latin typeface="+mn-lt"/>
        <a:ea typeface="+mn-ea"/>
        <a:cs typeface="+mn-cs"/>
        <a:sym typeface="Calibri"/>
      </a:defRPr>
    </a:lvl4pPr>
    <a:lvl5pPr indent="914400" defTabSz="342900" latinLnBrk="0">
      <a:defRPr sz="900">
        <a:latin typeface="+mn-lt"/>
        <a:ea typeface="+mn-ea"/>
        <a:cs typeface="+mn-cs"/>
        <a:sym typeface="Calibri"/>
      </a:defRPr>
    </a:lvl5pPr>
    <a:lvl6pPr indent="1143000" defTabSz="342900" latinLnBrk="0">
      <a:defRPr sz="900">
        <a:latin typeface="+mn-lt"/>
        <a:ea typeface="+mn-ea"/>
        <a:cs typeface="+mn-cs"/>
        <a:sym typeface="Calibri"/>
      </a:defRPr>
    </a:lvl6pPr>
    <a:lvl7pPr indent="1371600" defTabSz="342900" latinLnBrk="0">
      <a:defRPr sz="900">
        <a:latin typeface="+mn-lt"/>
        <a:ea typeface="+mn-ea"/>
        <a:cs typeface="+mn-cs"/>
        <a:sym typeface="Calibri"/>
      </a:defRPr>
    </a:lvl7pPr>
    <a:lvl8pPr indent="1600200" defTabSz="342900" latinLnBrk="0">
      <a:defRPr sz="900">
        <a:latin typeface="+mn-lt"/>
        <a:ea typeface="+mn-ea"/>
        <a:cs typeface="+mn-cs"/>
        <a:sym typeface="Calibri"/>
      </a:defRPr>
    </a:lvl8pPr>
    <a:lvl9pPr indent="1828800" defTabSz="3429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1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16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69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5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75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8683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87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93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9457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0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32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1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4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2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3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7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8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6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136859" y="4786900"/>
            <a:ext cx="279048" cy="265964"/>
          </a:xfrm>
          <a:prstGeom prst="rect">
            <a:avLst/>
          </a:prstGeom>
        </p:spPr>
        <p:txBody>
          <a:bodyPr lIns="34290" tIns="34290" rIns="34290" bIns="34290" anchor="t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136859" y="4786900"/>
            <a:ext cx="279048" cy="265964"/>
          </a:xfrm>
          <a:prstGeom prst="rect">
            <a:avLst/>
          </a:prstGeom>
        </p:spPr>
        <p:txBody>
          <a:bodyPr lIns="34290" tIns="34290" rIns="34290" bIns="34290" anchor="t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92275" y="204788"/>
            <a:ext cx="6994525" cy="85883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idx="1"/>
          </p:nvPr>
        </p:nvSpPr>
        <p:spPr>
          <a:xfrm>
            <a:off x="1692275" y="1200150"/>
            <a:ext cx="6994525" cy="33940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370012" y="577453"/>
            <a:ext cx="7315201" cy="125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279548" y="4635137"/>
            <a:ext cx="273653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1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267970" marR="0" indent="-267970" algn="just" defTabSz="685800" rtl="0" latinLnBrk="0">
        <a:lnSpc>
          <a:spcPct val="110000"/>
        </a:lnSpc>
        <a:spcBef>
          <a:spcPts val="1300"/>
        </a:spcBef>
        <a:spcAft>
          <a:spcPts val="0"/>
        </a:spcAft>
        <a:buClr>
          <a:srgbClr val="5F5F5F"/>
        </a:buClr>
        <a:buSzPct val="70000"/>
        <a:buFontTx/>
        <a:buChar char=""/>
        <a:tabLst/>
        <a:defRPr sz="15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334645" marR="0" indent="-334645" algn="just" defTabSz="685800" rtl="0" latinLnBrk="0">
        <a:lnSpc>
          <a:spcPct val="110000"/>
        </a:lnSpc>
        <a:spcBef>
          <a:spcPts val="1300"/>
        </a:spcBef>
        <a:spcAft>
          <a:spcPts val="0"/>
        </a:spcAft>
        <a:buClr>
          <a:srgbClr val="5F5F5F"/>
        </a:buClr>
        <a:buSzPct val="100000"/>
        <a:buFontTx/>
        <a:buChar char=" "/>
        <a:tabLst/>
        <a:defRPr sz="15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857250" marR="0" indent="-171450" algn="just" defTabSz="685800" rtl="0" latinLnBrk="0">
        <a:lnSpc>
          <a:spcPct val="110000"/>
        </a:lnSpc>
        <a:spcBef>
          <a:spcPts val="1300"/>
        </a:spcBef>
        <a:spcAft>
          <a:spcPts val="0"/>
        </a:spcAft>
        <a:buClr>
          <a:srgbClr val="5F5F5F"/>
        </a:buClr>
        <a:buSzPct val="100000"/>
        <a:buFontTx/>
        <a:buChar char="•"/>
        <a:tabLst/>
        <a:defRPr sz="15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1212214" marR="0" indent="-183514" algn="just" defTabSz="685800" rtl="0" latinLnBrk="0">
        <a:lnSpc>
          <a:spcPct val="110000"/>
        </a:lnSpc>
        <a:spcBef>
          <a:spcPts val="1300"/>
        </a:spcBef>
        <a:spcAft>
          <a:spcPts val="0"/>
        </a:spcAft>
        <a:buClr>
          <a:srgbClr val="5F5F5F"/>
        </a:buClr>
        <a:buSzPct val="100000"/>
        <a:buFontTx/>
        <a:buChar char="•"/>
        <a:tabLst/>
        <a:defRPr sz="15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1555114" marR="0" indent="-183514" algn="just" defTabSz="685800" rtl="0" latinLnBrk="0">
        <a:lnSpc>
          <a:spcPct val="110000"/>
        </a:lnSpc>
        <a:spcBef>
          <a:spcPts val="1300"/>
        </a:spcBef>
        <a:spcAft>
          <a:spcPts val="0"/>
        </a:spcAft>
        <a:buClr>
          <a:srgbClr val="5F5F5F"/>
        </a:buClr>
        <a:buSzPct val="100000"/>
        <a:buFontTx/>
        <a:buChar char="•"/>
        <a:tabLst/>
        <a:defRPr sz="15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1898014" marR="0" indent="-183514" algn="just" defTabSz="685800" rtl="0" latinLnBrk="0">
        <a:lnSpc>
          <a:spcPct val="110000"/>
        </a:lnSpc>
        <a:spcBef>
          <a:spcPts val="1300"/>
        </a:spcBef>
        <a:spcAft>
          <a:spcPts val="0"/>
        </a:spcAft>
        <a:buClr>
          <a:srgbClr val="5F5F5F"/>
        </a:buClr>
        <a:buSzPct val="100000"/>
        <a:buFontTx/>
        <a:buChar char="•"/>
        <a:tabLst/>
        <a:defRPr sz="15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2240914" marR="0" indent="-183514" algn="just" defTabSz="685800" rtl="0" latinLnBrk="0">
        <a:lnSpc>
          <a:spcPct val="110000"/>
        </a:lnSpc>
        <a:spcBef>
          <a:spcPts val="1300"/>
        </a:spcBef>
        <a:spcAft>
          <a:spcPts val="0"/>
        </a:spcAft>
        <a:buClr>
          <a:srgbClr val="5F5F5F"/>
        </a:buClr>
        <a:buSzPct val="100000"/>
        <a:buFontTx/>
        <a:buChar char="•"/>
        <a:tabLst/>
        <a:defRPr sz="15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2583814" marR="0" indent="-183514" algn="just" defTabSz="685800" rtl="0" latinLnBrk="0">
        <a:lnSpc>
          <a:spcPct val="110000"/>
        </a:lnSpc>
        <a:spcBef>
          <a:spcPts val="1300"/>
        </a:spcBef>
        <a:spcAft>
          <a:spcPts val="0"/>
        </a:spcAft>
        <a:buClr>
          <a:srgbClr val="5F5F5F"/>
        </a:buClr>
        <a:buSzPct val="100000"/>
        <a:buFontTx/>
        <a:buChar char="•"/>
        <a:tabLst/>
        <a:defRPr sz="15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2926714" marR="0" indent="-183514" algn="just" defTabSz="685800" rtl="0" latinLnBrk="0">
        <a:lnSpc>
          <a:spcPct val="110000"/>
        </a:lnSpc>
        <a:spcBef>
          <a:spcPts val="1300"/>
        </a:spcBef>
        <a:spcAft>
          <a:spcPts val="0"/>
        </a:spcAft>
        <a:buClr>
          <a:srgbClr val="5F5F5F"/>
        </a:buClr>
        <a:buSzPct val="100000"/>
        <a:buFontTx/>
        <a:buChar char="•"/>
        <a:tabLst/>
        <a:defRPr sz="1500" b="0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JPEG"/><Relationship Id="rId13" Type="http://schemas.openxmlformats.org/officeDocument/2006/relationships/image" Target="../media/image8.JPE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jpeg"/><Relationship Id="rId17" Type="http://schemas.openxmlformats.org/officeDocument/2006/relationships/image" Target="../media/image42.png"/><Relationship Id="rId18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png"/><Relationship Id="rId7" Type="http://schemas.openxmlformats.org/officeDocument/2006/relationships/image" Target="../media/image33.JPE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0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0679" y="4237372"/>
            <a:ext cx="72436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 Zurich</a:t>
            </a:r>
            <a:endParaRPr lang="en-US" altLang="zh-CN" sz="1600" b="1" i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16453" y="4807296"/>
            <a:ext cx="4352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from Imperfect Data (LID) Workshop</a:t>
            </a:r>
          </a:p>
        </p:txBody>
      </p:sp>
      <p:sp>
        <p:nvSpPr>
          <p:cNvPr id="14" name="矩形 13"/>
          <p:cNvSpPr/>
          <p:nvPr/>
        </p:nvSpPr>
        <p:spPr>
          <a:xfrm>
            <a:off x="24927" y="5168"/>
            <a:ext cx="9144000" cy="374915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 lang="en-US" sz="180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矩形 22"/>
          <p:cNvSpPr txBox="1"/>
          <p:nvPr/>
        </p:nvSpPr>
        <p:spPr>
          <a:xfrm>
            <a:off x="365701" y="1335825"/>
            <a:ext cx="8462452" cy="931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ctr">
              <a:defRPr sz="32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Cross-Image Semantics for Weakly</a:t>
            </a:r>
          </a:p>
          <a:p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Semantic Segmentation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40" y="9186"/>
            <a:ext cx="2562387" cy="3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" y="5168"/>
            <a:ext cx="1785347" cy="380150"/>
          </a:xfrm>
          <a:prstGeom prst="rect">
            <a:avLst/>
          </a:prstGeom>
        </p:spPr>
      </p:pic>
      <p:sp>
        <p:nvSpPr>
          <p:cNvPr id="5" name="矩形 21"/>
          <p:cNvSpPr txBox="1"/>
          <p:nvPr/>
        </p:nvSpPr>
        <p:spPr>
          <a:xfrm>
            <a:off x="3866683" y="3775438"/>
            <a:ext cx="1800493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>
              <a:defRPr sz="16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Wenguan </a:t>
            </a:r>
            <a:r>
              <a:rPr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00" b="14449"/>
          <a:stretch/>
        </p:blipFill>
        <p:spPr>
          <a:xfrm>
            <a:off x="4067554" y="2518898"/>
            <a:ext cx="1085848" cy="11122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矩形 11"/>
          <p:cNvSpPr/>
          <p:nvPr/>
        </p:nvSpPr>
        <p:spPr>
          <a:xfrm>
            <a:off x="24927" y="600372"/>
            <a:ext cx="672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Champion</a:t>
            </a:r>
            <a:r>
              <a:rPr lang="en-US" sz="16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Weakly-supervised 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Segmentation Track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57" y="2644708"/>
            <a:ext cx="746193" cy="993134"/>
          </a:xfrm>
          <a:prstGeom prst="rect">
            <a:avLst/>
          </a:prstGeom>
        </p:spPr>
      </p:pic>
      <p:sp>
        <p:nvSpPr>
          <p:cNvPr id="15" name="矩形 21"/>
          <p:cNvSpPr txBox="1"/>
          <p:nvPr/>
        </p:nvSpPr>
        <p:spPr>
          <a:xfrm>
            <a:off x="1930507" y="3782364"/>
            <a:ext cx="1287532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>
              <a:defRPr sz="16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Guolei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</a:t>
            </a:r>
            <a:endParaRPr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21"/>
          <p:cNvSpPr txBox="1"/>
          <p:nvPr/>
        </p:nvSpPr>
        <p:spPr>
          <a:xfrm>
            <a:off x="6066835" y="3767026"/>
            <a:ext cx="1556836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>
              <a:defRPr sz="16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Gool</a:t>
            </a:r>
            <a:endParaRPr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94" y="2453016"/>
            <a:ext cx="1218197" cy="13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3998"/>
      </p:ext>
    </p:extLst>
  </p:cSld>
  <p:clrMapOvr>
    <a:masterClrMapping/>
  </p:clrMapOvr>
  <p:transition spd="med" advTm="156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3637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Approach 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812150" y="925601"/>
            <a:ext cx="86137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Contrast co-attention: </a:t>
            </a:r>
            <a:r>
              <a:rPr lang="en-US" sz="2000" dirty="0" smtClean="0"/>
              <a:t>mine the cross-image </a:t>
            </a:r>
            <a:r>
              <a:rPr lang="en-US" sz="2000" b="1" dirty="0" smtClean="0"/>
              <a:t>exclusive </a:t>
            </a:r>
            <a:r>
              <a:rPr lang="en-US" sz="2000" dirty="0" smtClean="0"/>
              <a:t>semantics</a:t>
            </a:r>
          </a:p>
          <a:p>
            <a:endParaRPr lang="en-US" sz="1200" dirty="0" smtClean="0"/>
          </a:p>
          <a:p>
            <a:r>
              <a:rPr lang="en-US" sz="2000" dirty="0" smtClean="0"/>
              <a:t>Class-agnostic co-attentions</a:t>
            </a:r>
            <a:endParaRPr lang="en-US" sz="2400" dirty="0" smtClean="0"/>
          </a:p>
        </p:txBody>
      </p:sp>
      <p:sp>
        <p:nvSpPr>
          <p:cNvPr id="8" name="椭圆 10"/>
          <p:cNvSpPr/>
          <p:nvPr/>
        </p:nvSpPr>
        <p:spPr>
          <a:xfrm>
            <a:off x="336550" y="952499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11" name="矩形 4"/>
          <p:cNvSpPr/>
          <p:nvPr/>
        </p:nvSpPr>
        <p:spPr>
          <a:xfrm>
            <a:off x="812150" y="2191595"/>
            <a:ext cx="8613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Contrast co-attention </a:t>
            </a:r>
            <a:r>
              <a:rPr lang="en-US" sz="2000" dirty="0"/>
              <a:t>matrix</a:t>
            </a:r>
            <a:endParaRPr lang="en-US" sz="2400" dirty="0"/>
          </a:p>
        </p:txBody>
      </p:sp>
      <p:sp>
        <p:nvSpPr>
          <p:cNvPr id="13" name="矩形 4"/>
          <p:cNvSpPr/>
          <p:nvPr/>
        </p:nvSpPr>
        <p:spPr>
          <a:xfrm>
            <a:off x="812151" y="2888566"/>
            <a:ext cx="8613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Contrast co-attention </a:t>
            </a:r>
            <a:r>
              <a:rPr lang="en-US" sz="2000" dirty="0"/>
              <a:t>features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95" y="1809307"/>
            <a:ext cx="63246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95" y="2551647"/>
            <a:ext cx="5664200" cy="381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53" y="3247990"/>
            <a:ext cx="5715000" cy="368300"/>
          </a:xfrm>
          <a:prstGeom prst="rect">
            <a:avLst/>
          </a:prstGeom>
        </p:spPr>
      </p:pic>
      <p:sp>
        <p:nvSpPr>
          <p:cNvPr id="20" name="矩形 4"/>
          <p:cNvSpPr/>
          <p:nvPr/>
        </p:nvSpPr>
        <p:spPr>
          <a:xfrm>
            <a:off x="812150" y="3594065"/>
            <a:ext cx="8613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Contrast </a:t>
            </a:r>
            <a:r>
              <a:rPr lang="en-US" sz="2000" dirty="0" smtClean="0"/>
              <a:t> co-attention loss</a:t>
            </a:r>
            <a:endParaRPr lang="en-US" sz="2400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03" y="3955803"/>
            <a:ext cx="5676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1737"/>
      </p:ext>
    </p:extLst>
  </p:cSld>
  <p:clrMapOvr>
    <a:masterClrMapping/>
  </p:clrMapOvr>
  <p:transition spd="med" advTm="30984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3637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Approach 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6" y="1213838"/>
            <a:ext cx="8711184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9919"/>
      </p:ext>
    </p:extLst>
  </p:cSld>
  <p:clrMapOvr>
    <a:masterClrMapping/>
  </p:clrMapOvr>
  <p:transition spd="med" advTm="3659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3637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Approach 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812150" y="925601"/>
            <a:ext cx="8613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Overall loss</a:t>
            </a:r>
            <a:endParaRPr lang="en-US" sz="2000" dirty="0" smtClean="0"/>
          </a:p>
        </p:txBody>
      </p:sp>
      <p:sp>
        <p:nvSpPr>
          <p:cNvPr id="8" name="椭圆 10"/>
          <p:cNvSpPr/>
          <p:nvPr/>
        </p:nvSpPr>
        <p:spPr>
          <a:xfrm>
            <a:off x="336550" y="952499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51" y="1387266"/>
            <a:ext cx="3225800" cy="546100"/>
          </a:xfrm>
          <a:prstGeom prst="rect">
            <a:avLst/>
          </a:prstGeom>
        </p:spPr>
      </p:pic>
      <p:sp>
        <p:nvSpPr>
          <p:cNvPr id="16" name="椭圆 10"/>
          <p:cNvSpPr/>
          <p:nvPr/>
        </p:nvSpPr>
        <p:spPr>
          <a:xfrm>
            <a:off x="328530" y="2083461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21" name="矩形 4"/>
          <p:cNvSpPr/>
          <p:nvPr/>
        </p:nvSpPr>
        <p:spPr>
          <a:xfrm>
            <a:off x="812150" y="2071709"/>
            <a:ext cx="86137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In-depth discussion</a:t>
            </a:r>
          </a:p>
          <a:p>
            <a:endParaRPr lang="en-US" sz="1200" dirty="0"/>
          </a:p>
          <a:p>
            <a:r>
              <a:rPr lang="en-US" sz="2000" dirty="0" smtClean="0"/>
              <a:t>Auxiliary-task learning: predict the common and uncommon semantic</a:t>
            </a:r>
          </a:p>
          <a:p>
            <a:endParaRPr lang="en-US" sz="1200" dirty="0" smtClean="0"/>
          </a:p>
          <a:p>
            <a:r>
              <a:rPr lang="en-US" sz="2000" dirty="0" smtClean="0"/>
              <a:t>Image co-segmentation: use knowledge of images share/</a:t>
            </a:r>
            <a:r>
              <a:rPr lang="en-US" sz="2000" dirty="0" err="1" smtClean="0"/>
              <a:t>unshare</a:t>
            </a:r>
            <a:r>
              <a:rPr lang="en-US" sz="2000" dirty="0" smtClean="0"/>
              <a:t> semantics</a:t>
            </a:r>
            <a:endParaRPr lang="en-US" sz="2000" dirty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2701269"/>
      </p:ext>
    </p:extLst>
  </p:cSld>
  <p:clrMapOvr>
    <a:masterClrMapping/>
  </p:clrMapOvr>
  <p:transition spd="med" advTm="38976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3637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Approach 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851735" y="952499"/>
            <a:ext cx="836328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Full steps of our approach</a:t>
            </a:r>
          </a:p>
          <a:p>
            <a:r>
              <a:rPr lang="en-US" altLang="zh-CN" sz="2000" dirty="0" smtClean="0"/>
              <a:t>Train the proposed co-attention classifier (ResNet-38)</a:t>
            </a:r>
          </a:p>
          <a:p>
            <a:r>
              <a:rPr lang="en-US" altLang="zh-CN" sz="2000" dirty="0" smtClean="0"/>
              <a:t>Obtain localization maps</a:t>
            </a:r>
          </a:p>
          <a:p>
            <a:r>
              <a:rPr lang="en-US" altLang="zh-CN" sz="2000" dirty="0" smtClean="0"/>
              <a:t>Use AffinityNet [CVPR 18] to generate pseudo ground truth (GT)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dirty="0" smtClean="0">
                <a:solidFill>
                  <a:srgbClr val="FF0000"/>
                </a:solidFill>
              </a:rPr>
              <a:t>without  using saliency maps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Use pseudo GT to train fully segmentation model: Deeplab V3+ (ResNet-101)</a:t>
            </a:r>
            <a:endParaRPr lang="en-US" altLang="zh-CN" sz="2000" dirty="0"/>
          </a:p>
        </p:txBody>
      </p:sp>
      <p:sp>
        <p:nvSpPr>
          <p:cNvPr id="8" name="椭圆 10"/>
          <p:cNvSpPr/>
          <p:nvPr/>
        </p:nvSpPr>
        <p:spPr>
          <a:xfrm>
            <a:off x="336550" y="952499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3269"/>
      </p:ext>
    </p:extLst>
  </p:cSld>
  <p:clrMapOvr>
    <a:masterClrMapping/>
  </p:clrMapOvr>
  <p:transition spd="med" advTm="25648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01593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Experiments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1030975" y="1042058"/>
            <a:ext cx="86137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LID Challenge Dataset (Imagenet Det) overview</a:t>
            </a:r>
          </a:p>
          <a:p>
            <a:r>
              <a:rPr lang="en-US" altLang="zh-CN" sz="2000" dirty="0" smtClean="0"/>
              <a:t># of training images (image-level labels): 349319</a:t>
            </a:r>
          </a:p>
          <a:p>
            <a:r>
              <a:rPr lang="en-US" altLang="zh-CN" sz="2000" dirty="0" smtClean="0"/>
              <a:t># of validation images: 4690</a:t>
            </a:r>
          </a:p>
          <a:p>
            <a:r>
              <a:rPr lang="en-US" altLang="zh-CN" sz="2000" dirty="0" smtClean="0"/>
              <a:t># of test images: 10000</a:t>
            </a:r>
          </a:p>
          <a:p>
            <a:endParaRPr lang="en-US" sz="2400" dirty="0"/>
          </a:p>
        </p:txBody>
      </p:sp>
      <p:sp>
        <p:nvSpPr>
          <p:cNvPr id="8" name="椭圆 10"/>
          <p:cNvSpPr/>
          <p:nvPr/>
        </p:nvSpPr>
        <p:spPr>
          <a:xfrm>
            <a:off x="476187" y="1106226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10" y="2422358"/>
            <a:ext cx="6105738" cy="26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6991"/>
      </p:ext>
    </p:extLst>
  </p:cSld>
  <p:clrMapOvr>
    <a:masterClrMapping/>
  </p:clrMapOvr>
  <p:transition spd="med" advTm="13942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01593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Experiments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" name="矩形 4"/>
          <p:cNvSpPr/>
          <p:nvPr/>
        </p:nvSpPr>
        <p:spPr>
          <a:xfrm>
            <a:off x="1030975" y="1042058"/>
            <a:ext cx="8613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Challenges for this dataset</a:t>
            </a:r>
          </a:p>
          <a:p>
            <a:r>
              <a:rPr lang="en-US" altLang="zh-CN" sz="2000" dirty="0" smtClean="0"/>
              <a:t>Huge class imbalance across classes</a:t>
            </a:r>
          </a:p>
          <a:p>
            <a:r>
              <a:rPr lang="en-US" altLang="zh-CN" sz="2000" dirty="0" smtClean="0"/>
              <a:t>Huge ratio of negative/positive samples for most classes</a:t>
            </a:r>
          </a:p>
          <a:p>
            <a:r>
              <a:rPr lang="en-US" sz="2000" dirty="0" smtClean="0"/>
              <a:t>Noisy labels</a:t>
            </a:r>
            <a:endParaRPr lang="en-US" sz="2000" dirty="0"/>
          </a:p>
        </p:txBody>
      </p:sp>
      <p:sp>
        <p:nvSpPr>
          <p:cNvPr id="8" name="椭圆 10"/>
          <p:cNvSpPr/>
          <p:nvPr/>
        </p:nvSpPr>
        <p:spPr>
          <a:xfrm>
            <a:off x="476187" y="1106226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11" name="椭圆 10"/>
          <p:cNvSpPr/>
          <p:nvPr/>
        </p:nvSpPr>
        <p:spPr>
          <a:xfrm>
            <a:off x="468167" y="2405635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12" name="矩形 4"/>
          <p:cNvSpPr/>
          <p:nvPr/>
        </p:nvSpPr>
        <p:spPr>
          <a:xfrm>
            <a:off x="1007414" y="2373551"/>
            <a:ext cx="8613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Solutions specifically designed for this dataset</a:t>
            </a:r>
          </a:p>
          <a:p>
            <a:r>
              <a:rPr lang="en-US" altLang="zh-CN" sz="2000" dirty="0" smtClean="0"/>
              <a:t>Balanced sample images according to small classes</a:t>
            </a:r>
          </a:p>
          <a:p>
            <a:r>
              <a:rPr lang="en-US" altLang="zh-CN" sz="2000" dirty="0" smtClean="0"/>
              <a:t>Weighted sigmoid cross entropy (wsce) loss</a:t>
            </a:r>
          </a:p>
          <a:p>
            <a:r>
              <a:rPr lang="en-US" sz="2000" dirty="0" smtClean="0"/>
              <a:t>Refine noisy labels by first training a strong classifier</a:t>
            </a:r>
            <a:endParaRPr lang="en-US" sz="2000" dirty="0"/>
          </a:p>
        </p:txBody>
      </p:sp>
      <p:sp>
        <p:nvSpPr>
          <p:cNvPr id="10" name="椭圆 10"/>
          <p:cNvSpPr/>
          <p:nvPr/>
        </p:nvSpPr>
        <p:spPr>
          <a:xfrm>
            <a:off x="468168" y="3713060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13" name="矩形 4"/>
          <p:cNvSpPr/>
          <p:nvPr/>
        </p:nvSpPr>
        <p:spPr>
          <a:xfrm>
            <a:off x="1007415" y="3737124"/>
            <a:ext cx="86137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Additional trick</a:t>
            </a:r>
          </a:p>
          <a:p>
            <a:r>
              <a:rPr lang="en-US" sz="2000" dirty="0" smtClean="0"/>
              <a:t>Integral attention learning [ICCV 19]: initial localization maps are used as </a:t>
            </a:r>
          </a:p>
          <a:p>
            <a:r>
              <a:rPr lang="en-US" sz="2000" dirty="0" smtClean="0"/>
              <a:t>soft labels for learning more integral localization maps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4199146"/>
      </p:ext>
    </p:extLst>
  </p:cSld>
  <p:clrMapOvr>
    <a:masterClrMapping/>
  </p:clrMapOvr>
  <p:transition spd="med" advTm="27839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01593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Experiments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1030975" y="1042058"/>
            <a:ext cx="8613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Ablation study</a:t>
            </a:r>
          </a:p>
        </p:txBody>
      </p:sp>
      <p:sp>
        <p:nvSpPr>
          <p:cNvPr id="8" name="椭圆 10"/>
          <p:cNvSpPr/>
          <p:nvPr/>
        </p:nvSpPr>
        <p:spPr>
          <a:xfrm>
            <a:off x="476187" y="1106226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126694"/>
              </p:ext>
            </p:extLst>
          </p:nvPr>
        </p:nvGraphicFramePr>
        <p:xfrm>
          <a:off x="1026695" y="1665648"/>
          <a:ext cx="7122694" cy="3074046"/>
        </p:xfrm>
        <a:graphic>
          <a:graphicData uri="http://schemas.openxmlformats.org/drawingml/2006/table">
            <a:tbl>
              <a:tblPr/>
              <a:tblGrid>
                <a:gridCol w="4523873"/>
                <a:gridCol w="1745535"/>
                <a:gridCol w="853286"/>
              </a:tblGrid>
              <a:tr h="429368"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>
                          <a:effectLst/>
                        </a:rPr>
                        <a:t> </a:t>
                      </a: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 smtClean="0">
                          <a:effectLst/>
                        </a:rPr>
                        <a:t># of images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 smtClean="0">
                          <a:effectLst/>
                        </a:rPr>
                        <a:t>Val</a:t>
                      </a:r>
                      <a:r>
                        <a:rPr lang="sk-SK" sz="2000" baseline="0" dirty="0" smtClean="0">
                          <a:effectLst/>
                        </a:rPr>
                        <a:t> (mIoU)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114"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 smtClean="0">
                          <a:effectLst/>
                        </a:rPr>
                        <a:t>Random</a:t>
                      </a:r>
                      <a:r>
                        <a:rPr lang="sk-SK" sz="2000" dirty="0">
                          <a:effectLst/>
                        </a:rPr>
                        <a:t> </a:t>
                      </a:r>
                      <a:r>
                        <a:rPr lang="sk-SK" sz="2000" dirty="0" smtClean="0">
                          <a:effectLst/>
                        </a:rPr>
                        <a:t>sample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9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dirty="0" smtClean="0">
                          <a:effectLst/>
                        </a:rPr>
                        <a:t>20k</a:t>
                      </a: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>
                          <a:effectLst/>
                        </a:rPr>
                        <a:t> </a:t>
                      </a:r>
                      <a:r>
                        <a:rPr lang="sk-SK" sz="2000" dirty="0" smtClean="0">
                          <a:effectLst/>
                        </a:rPr>
                        <a:t>31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114"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 smtClean="0">
                          <a:effectLst/>
                        </a:rPr>
                        <a:t>Balanced sample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9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dirty="0" smtClean="0">
                          <a:effectLst/>
                        </a:rPr>
                        <a:t>20k</a:t>
                      </a: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>
                          <a:effectLst/>
                        </a:rPr>
                        <a:t> </a:t>
                      </a:r>
                      <a:r>
                        <a:rPr lang="sk-SK" sz="2000" dirty="0" smtClean="0">
                          <a:effectLst/>
                        </a:rPr>
                        <a:t>33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114"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 smtClean="0">
                          <a:effectLst/>
                        </a:rPr>
                        <a:t>Balanced sample + wsce</a:t>
                      </a:r>
                      <a:r>
                        <a:rPr lang="sk-SK" sz="2000" baseline="0" dirty="0" smtClean="0">
                          <a:effectLst/>
                        </a:rPr>
                        <a:t> loss</a:t>
                      </a:r>
                      <a:r>
                        <a:rPr lang="sk-SK" sz="2000" dirty="0" smtClean="0">
                          <a:effectLst/>
                        </a:rPr>
                        <a:t> 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9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dirty="0" smtClean="0">
                          <a:effectLst/>
                        </a:rPr>
                        <a:t>20k</a:t>
                      </a: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 smtClean="0">
                          <a:effectLst/>
                        </a:rPr>
                        <a:t>36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114">
                <a:tc>
                  <a:txBody>
                    <a:bodyPr/>
                    <a:lstStyle/>
                    <a:p>
                      <a:pPr marL="0" marR="0" indent="0" algn="ctr" defTabSz="3429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dirty="0" smtClean="0">
                          <a:effectLst/>
                        </a:rPr>
                        <a:t>Balanced sample + wsce</a:t>
                      </a:r>
                      <a:r>
                        <a:rPr lang="sk-SK" sz="2000" baseline="0" dirty="0" smtClean="0">
                          <a:effectLst/>
                        </a:rPr>
                        <a:t> loss + label refine</a:t>
                      </a:r>
                      <a:r>
                        <a:rPr lang="sk-SK" sz="2000" dirty="0" smtClean="0">
                          <a:effectLst/>
                        </a:rPr>
                        <a:t> </a:t>
                      </a: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9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dirty="0" smtClean="0">
                          <a:effectLst/>
                        </a:rPr>
                        <a:t>20k</a:t>
                      </a: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 smtClean="0">
                          <a:effectLst/>
                        </a:rPr>
                        <a:t>38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114">
                <a:tc>
                  <a:txBody>
                    <a:bodyPr/>
                    <a:lstStyle/>
                    <a:p>
                      <a:pPr marL="0" marR="0" indent="0" algn="ctr" defTabSz="3429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dirty="0" smtClean="0">
                          <a:effectLst/>
                        </a:rPr>
                        <a:t>Balanced sample  + wsce</a:t>
                      </a:r>
                      <a:r>
                        <a:rPr lang="sk-SK" sz="2000" baseline="0" dirty="0" smtClean="0">
                          <a:effectLst/>
                        </a:rPr>
                        <a:t> loss + label refine</a:t>
                      </a:r>
                      <a:r>
                        <a:rPr lang="sk-SK" sz="2000" dirty="0" smtClean="0">
                          <a:effectLst/>
                        </a:rPr>
                        <a:t> </a:t>
                      </a: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3429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dirty="0" smtClean="0">
                          <a:effectLst/>
                        </a:rPr>
                        <a:t>200k</a:t>
                      </a: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sk-SK" sz="2000" dirty="0" smtClean="0">
                          <a:effectLst/>
                        </a:rPr>
                        <a:t>45</a:t>
                      </a:r>
                      <a:endParaRPr lang="sk-SK" sz="2000" dirty="0">
                        <a:effectLst/>
                      </a:endParaRPr>
                    </a:p>
                  </a:txBody>
                  <a:tcPr marL="46938" marR="46938" marT="46938" marB="46938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835345"/>
      </p:ext>
    </p:extLst>
  </p:cSld>
  <p:clrMapOvr>
    <a:masterClrMapping/>
  </p:clrMapOvr>
  <p:transition spd="med" advTm="12088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01593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Experiments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1030975" y="1042058"/>
            <a:ext cx="8613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Results on test set</a:t>
            </a:r>
          </a:p>
        </p:txBody>
      </p:sp>
      <p:sp>
        <p:nvSpPr>
          <p:cNvPr id="8" name="椭圆 10"/>
          <p:cNvSpPr/>
          <p:nvPr/>
        </p:nvSpPr>
        <p:spPr>
          <a:xfrm>
            <a:off x="476187" y="1106226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4" y="1712142"/>
            <a:ext cx="7849687" cy="28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006"/>
      </p:ext>
    </p:extLst>
  </p:cSld>
  <p:clrMapOvr>
    <a:masterClrMapping/>
  </p:clrMapOvr>
  <p:transition spd="med" advTm="6256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01593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Experiments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" name="矩形 4"/>
          <p:cNvSpPr/>
          <p:nvPr/>
        </p:nvSpPr>
        <p:spPr>
          <a:xfrm>
            <a:off x="1030975" y="1042058"/>
            <a:ext cx="307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Segmentation results</a:t>
            </a:r>
          </a:p>
        </p:txBody>
      </p:sp>
      <p:sp>
        <p:nvSpPr>
          <p:cNvPr id="8" name="椭圆 10"/>
          <p:cNvSpPr/>
          <p:nvPr/>
        </p:nvSpPr>
        <p:spPr>
          <a:xfrm>
            <a:off x="476187" y="1106226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332676" y="3664691"/>
            <a:ext cx="768547" cy="416083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20527" y="3664691"/>
            <a:ext cx="1315265" cy="416083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58" y="1503723"/>
            <a:ext cx="1470366" cy="808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2" y="1504072"/>
            <a:ext cx="1470367" cy="808609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27" y="2336392"/>
            <a:ext cx="1171749" cy="795934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93" y="2336392"/>
            <a:ext cx="1171749" cy="795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27" y="1503723"/>
            <a:ext cx="1171749" cy="8081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93" y="1503723"/>
            <a:ext cx="1171749" cy="808179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81" y="2336392"/>
            <a:ext cx="1501200" cy="795934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2" y="2336392"/>
            <a:ext cx="1470367" cy="795934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08" y="3172122"/>
            <a:ext cx="1171749" cy="903079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27" y="3172122"/>
            <a:ext cx="1171749" cy="9030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69" y="3172122"/>
            <a:ext cx="1471343" cy="903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3" y="3172122"/>
            <a:ext cx="1470068" cy="903079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08" y="4128766"/>
            <a:ext cx="1171749" cy="900017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27" y="4128766"/>
            <a:ext cx="1171749" cy="9000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4" y="4129590"/>
            <a:ext cx="1469484" cy="9000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70" y="4128766"/>
            <a:ext cx="1470855" cy="9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4201"/>
      </p:ext>
    </p:extLst>
  </p:cSld>
  <p:clrMapOvr>
    <a:masterClrMapping/>
  </p:clrMapOvr>
  <p:transition spd="med" advTm="5896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5"/>
          <p:cNvSpPr txBox="1"/>
          <p:nvPr/>
        </p:nvSpPr>
        <p:spPr>
          <a:xfrm>
            <a:off x="1544536" y="2222464"/>
            <a:ext cx="5883850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Thanks!</a:t>
            </a:r>
          </a:p>
        </p:txBody>
      </p:sp>
    </p:spTree>
  </p:cSld>
  <p:clrMapOvr>
    <a:masterClrMapping/>
  </p:clrMapOvr>
  <p:transition spd="med" advTm="3545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46"/>
          <p:cNvSpPr txBox="1"/>
          <p:nvPr/>
        </p:nvSpPr>
        <p:spPr>
          <a:xfrm>
            <a:off x="476187" y="177842"/>
            <a:ext cx="261385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Problem Setting</a:t>
            </a:r>
            <a:endParaRPr dirty="0"/>
          </a:p>
        </p:txBody>
      </p:sp>
      <p:sp>
        <p:nvSpPr>
          <p:cNvPr id="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376188" y="854617"/>
            <a:ext cx="8289449" cy="1485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W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eakly </a:t>
            </a:r>
            <a:r>
              <a:rPr lang="en-US" sz="2400" b="1" dirty="0" smtClean="0">
                <a:solidFill>
                  <a:srgbClr val="C00000"/>
                </a:solidFill>
              </a:rPr>
              <a:t>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upervised </a:t>
            </a:r>
            <a:r>
              <a:rPr lang="en-US" sz="2400" b="1" dirty="0" smtClean="0">
                <a:solidFill>
                  <a:srgbClr val="C00000"/>
                </a:solidFill>
              </a:rPr>
              <a:t>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emantic </a:t>
            </a:r>
            <a:r>
              <a:rPr lang="en-US" sz="2400" b="1" dirty="0" smtClean="0">
                <a:solidFill>
                  <a:srgbClr val="C00000"/>
                </a:solidFill>
              </a:rPr>
              <a:t>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egmentation (</a:t>
            </a:r>
            <a:r>
              <a:rPr lang="en-US" sz="2400" b="1" dirty="0" smtClean="0">
                <a:solidFill>
                  <a:srgbClr val="C00000"/>
                </a:solidFill>
              </a:rPr>
              <a:t>WSSS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: </a:t>
            </a:r>
          </a:p>
          <a:p>
            <a:endParaRPr lang="en-US" sz="105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semantic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pixel-wise segmentation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C00000"/>
                </a:solidFill>
              </a:rPr>
              <a:t>using</a:t>
            </a:r>
            <a:r>
              <a:rPr lang="zh-CN" altLang="en-US" sz="2800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C00000"/>
                </a:solidFill>
              </a:rPr>
              <a:t>Image-level</a:t>
            </a:r>
            <a:r>
              <a:rPr lang="zh-CN" altLang="en-US" sz="2800" b="1" i="1" dirty="0" smtClean="0">
                <a:solidFill>
                  <a:srgbClr val="C00000"/>
                </a:solidFill>
              </a:rPr>
              <a:t> </a:t>
            </a:r>
            <a:endParaRPr lang="en-US" altLang="zh-CN" sz="2800" b="1" i="1" dirty="0" smtClean="0">
              <a:solidFill>
                <a:srgbClr val="C00000"/>
              </a:solidFill>
            </a:endParaRPr>
          </a:p>
          <a:p>
            <a:r>
              <a:rPr lang="en-US" altLang="zh-CN" sz="2800" b="1" i="1" dirty="0" smtClean="0">
                <a:solidFill>
                  <a:srgbClr val="C00000"/>
                </a:solidFill>
              </a:rPr>
              <a:t>labels</a:t>
            </a:r>
            <a:r>
              <a:rPr lang="zh-CN" altLang="en-US" sz="2800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i="1" dirty="0" smtClean="0">
                <a:solidFill>
                  <a:srgbClr val="C00000"/>
                </a:solidFill>
              </a:rPr>
              <a:t>only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9263" y="2794291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smtClean="0"/>
              <a:t>Training</a:t>
            </a:r>
            <a:endParaRPr kumimoji="1" lang="zh-CN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4173695" y="4056161"/>
            <a:ext cx="1122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MODEL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33" y="2544301"/>
            <a:ext cx="1114922" cy="836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24" y="2539148"/>
            <a:ext cx="835200" cy="83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29" y="2529905"/>
            <a:ext cx="1250300" cy="83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33" y="2544909"/>
            <a:ext cx="1257832" cy="835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99634" y="2574933"/>
            <a:ext cx="49876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mr-IN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矩形 25"/>
          <p:cNvSpPr/>
          <p:nvPr/>
        </p:nvSpPr>
        <p:spPr>
          <a:xfrm>
            <a:off x="710786" y="4022292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smtClean="0"/>
              <a:t>Test</a:t>
            </a:r>
            <a:endParaRPr kumimoji="1" lang="zh-CN" alt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11" y="3836908"/>
            <a:ext cx="1309012" cy="981759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5271545" y="4295014"/>
            <a:ext cx="775779" cy="346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20" y="3833197"/>
            <a:ext cx="1276431" cy="9573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3387327" y="4299570"/>
            <a:ext cx="775779" cy="346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4700335" y="3504893"/>
            <a:ext cx="0" cy="5760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3262310" y="2463762"/>
            <a:ext cx="46647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Bird</a:t>
            </a:r>
            <a:endParaRPr kumimoji="0" lang="en-US" sz="1400" b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7078" y="2455742"/>
            <a:ext cx="65870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Tennis</a:t>
            </a:r>
            <a:endParaRPr kumimoji="0" lang="en-US" sz="1400" b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39372" y="2458518"/>
            <a:ext cx="103768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Calibri"/>
              </a:rPr>
              <a:t>Person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61916" y="2447722"/>
            <a:ext cx="65870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Bear</a:t>
            </a:r>
            <a:endParaRPr kumimoji="0" lang="en-US" sz="1400" b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90653" y="2617648"/>
            <a:ext cx="1008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Neck brace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 advTm="162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46"/>
          <p:cNvSpPr txBox="1"/>
          <p:nvPr/>
        </p:nvSpPr>
        <p:spPr>
          <a:xfrm>
            <a:off x="476187" y="177842"/>
            <a:ext cx="27244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Current Methods</a:t>
            </a:r>
            <a:endParaRPr dirty="0"/>
          </a:p>
        </p:txBody>
      </p:sp>
      <p:sp>
        <p:nvSpPr>
          <p:cNvPr id="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" name="矩形 4"/>
          <p:cNvSpPr/>
          <p:nvPr/>
        </p:nvSpPr>
        <p:spPr>
          <a:xfrm>
            <a:off x="850867" y="935735"/>
            <a:ext cx="80746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/>
              <a:t>Pipeline: train classifier by single-image data, generate pseudo </a:t>
            </a:r>
          </a:p>
          <a:p>
            <a:r>
              <a:rPr kumimoji="1" lang="en-US" altLang="zh-CN" sz="2400" dirty="0" smtClean="0"/>
              <a:t>ground-truth, and train fully segmentation network</a:t>
            </a:r>
          </a:p>
        </p:txBody>
      </p:sp>
      <p:sp>
        <p:nvSpPr>
          <p:cNvPr id="6" name="椭圆 10"/>
          <p:cNvSpPr/>
          <p:nvPr/>
        </p:nvSpPr>
        <p:spPr>
          <a:xfrm>
            <a:off x="336550" y="952499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47" y="1849496"/>
            <a:ext cx="3277755" cy="30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0452"/>
      </p:ext>
    </p:extLst>
  </p:cSld>
  <p:clrMapOvr>
    <a:masterClrMapping/>
  </p:clrMapOvr>
  <p:transition spd="med" advTm="35389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46"/>
          <p:cNvSpPr txBox="1"/>
          <p:nvPr/>
        </p:nvSpPr>
        <p:spPr>
          <a:xfrm>
            <a:off x="476187" y="177842"/>
            <a:ext cx="182517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Limitations</a:t>
            </a:r>
            <a:endParaRPr dirty="0"/>
          </a:p>
        </p:txBody>
      </p:sp>
      <p:sp>
        <p:nvSpPr>
          <p:cNvPr id="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" name="矩形 4"/>
          <p:cNvSpPr/>
          <p:nvPr/>
        </p:nvSpPr>
        <p:spPr>
          <a:xfrm>
            <a:off x="850867" y="935735"/>
            <a:ext cx="4756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/>
              <a:t>Only intra-image information is used</a:t>
            </a:r>
          </a:p>
        </p:txBody>
      </p:sp>
      <p:sp>
        <p:nvSpPr>
          <p:cNvPr id="6" name="椭圆 10"/>
          <p:cNvSpPr/>
          <p:nvPr/>
        </p:nvSpPr>
        <p:spPr>
          <a:xfrm>
            <a:off x="336550" y="952499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9" name="椭圆 10"/>
          <p:cNvSpPr/>
          <p:nvPr/>
        </p:nvSpPr>
        <p:spPr>
          <a:xfrm>
            <a:off x="333085" y="1614058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10" name="矩形 4"/>
          <p:cNvSpPr/>
          <p:nvPr/>
        </p:nvSpPr>
        <p:spPr>
          <a:xfrm>
            <a:off x="857793" y="1628466"/>
            <a:ext cx="461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/>
              <a:t>Rich cross-image relation </a:t>
            </a:r>
            <a:r>
              <a:rPr kumimoji="1" lang="en-US" altLang="zh-CN" sz="2400" smtClean="0"/>
              <a:t>is ignored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732958200"/>
      </p:ext>
    </p:extLst>
  </p:cSld>
  <p:clrMapOvr>
    <a:masterClrMapping/>
  </p:clrMapOvr>
  <p:transition spd="med" advTm="13229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39263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Our Main Idea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6187" y="628346"/>
            <a:ext cx="86137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Exploit cross-image semantics for comprehensive object pattern mining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9" y="1448185"/>
            <a:ext cx="8707582" cy="33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14356"/>
      </p:ext>
    </p:extLst>
  </p:cSld>
  <p:clrMapOvr>
    <a:masterClrMapping/>
  </p:clrMapOvr>
  <p:transition spd="med" advTm="73565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3637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Approach 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3" y="1875659"/>
            <a:ext cx="8709739" cy="3143789"/>
          </a:xfrm>
          <a:prstGeom prst="rect">
            <a:avLst/>
          </a:prstGeom>
        </p:spPr>
      </p:pic>
      <p:sp>
        <p:nvSpPr>
          <p:cNvPr id="9" name="矩形 4"/>
          <p:cNvSpPr/>
          <p:nvPr/>
        </p:nvSpPr>
        <p:spPr>
          <a:xfrm>
            <a:off x="367820" y="692514"/>
            <a:ext cx="8613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Siamese network is used to mine the relation between image pairs</a:t>
            </a:r>
          </a:p>
          <a:p>
            <a:r>
              <a:rPr lang="en-US" sz="2400" dirty="0" smtClean="0"/>
              <a:t>Co-attention: mine the cross-image </a:t>
            </a:r>
            <a:r>
              <a:rPr lang="en-US" sz="2400" b="1" dirty="0" smtClean="0"/>
              <a:t>common</a:t>
            </a:r>
            <a:r>
              <a:rPr lang="en-US" sz="2400" dirty="0" smtClean="0"/>
              <a:t> semantics </a:t>
            </a:r>
          </a:p>
          <a:p>
            <a:r>
              <a:rPr lang="en-US" sz="2400" dirty="0" smtClean="0"/>
              <a:t>Contrastive co-attention: mine the cross-image </a:t>
            </a:r>
            <a:r>
              <a:rPr lang="en-US" sz="2400" b="1" dirty="0" smtClean="0"/>
              <a:t>exclusive</a:t>
            </a:r>
            <a:r>
              <a:rPr lang="en-US" sz="2400" dirty="0" smtClean="0"/>
              <a:t> semantics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8193565"/>
      </p:ext>
    </p:extLst>
  </p:cSld>
  <p:clrMapOvr>
    <a:masterClrMapping/>
  </p:clrMapOvr>
  <p:transition spd="med" advTm="98895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3637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Approach 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812150" y="925601"/>
            <a:ext cx="861378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Basic classifier: individual-image information is explored</a:t>
            </a:r>
          </a:p>
          <a:p>
            <a:endParaRPr lang="en-US" sz="1200" dirty="0"/>
          </a:p>
          <a:p>
            <a:r>
              <a:rPr lang="en-US" altLang="zh-CN" sz="2000" dirty="0"/>
              <a:t>Siamese </a:t>
            </a:r>
            <a:r>
              <a:rPr lang="en-US" altLang="zh-CN" sz="2000" dirty="0" smtClean="0"/>
              <a:t>network</a:t>
            </a:r>
          </a:p>
          <a:p>
            <a:r>
              <a:rPr lang="en-US" altLang="zh-CN" sz="2000" dirty="0" smtClean="0"/>
              <a:t>Sigmoid cross entropy </a:t>
            </a:r>
            <a:endParaRPr lang="en-US" sz="2000" dirty="0" smtClean="0"/>
          </a:p>
        </p:txBody>
      </p:sp>
      <p:sp>
        <p:nvSpPr>
          <p:cNvPr id="8" name="椭圆 10"/>
          <p:cNvSpPr/>
          <p:nvPr/>
        </p:nvSpPr>
        <p:spPr>
          <a:xfrm>
            <a:off x="336550" y="952499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14" y="2353288"/>
            <a:ext cx="6794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1650"/>
      </p:ext>
    </p:extLst>
  </p:cSld>
  <p:clrMapOvr>
    <a:masterClrMapping/>
  </p:clrMapOvr>
  <p:transition spd="med" advTm="29786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3637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Approach 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812150" y="925601"/>
            <a:ext cx="86137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Co-attention: </a:t>
            </a:r>
            <a:r>
              <a:rPr lang="en-US" sz="2000" dirty="0" smtClean="0"/>
              <a:t>mine the cross-image </a:t>
            </a:r>
            <a:r>
              <a:rPr lang="en-US" sz="2000" b="1" dirty="0" smtClean="0"/>
              <a:t>common</a:t>
            </a:r>
            <a:r>
              <a:rPr lang="en-US" sz="2000" dirty="0" smtClean="0"/>
              <a:t> semantics</a:t>
            </a:r>
          </a:p>
          <a:p>
            <a:endParaRPr lang="en-US" sz="1200" dirty="0" smtClean="0"/>
          </a:p>
          <a:p>
            <a:r>
              <a:rPr lang="en-US" sz="2000" dirty="0" smtClean="0"/>
              <a:t>Affinity matrix</a:t>
            </a:r>
            <a:endParaRPr lang="en-US" sz="2400" dirty="0" smtClean="0"/>
          </a:p>
        </p:txBody>
      </p:sp>
      <p:sp>
        <p:nvSpPr>
          <p:cNvPr id="8" name="椭圆 10"/>
          <p:cNvSpPr/>
          <p:nvPr/>
        </p:nvSpPr>
        <p:spPr>
          <a:xfrm>
            <a:off x="336550" y="952499"/>
            <a:ext cx="434975" cy="434767"/>
          </a:xfrm>
          <a:prstGeom prst="ellipse">
            <a:avLst/>
          </a:prstGeom>
          <a:solidFill>
            <a:schemeClr val="accent1"/>
          </a:solidFill>
          <a:ln w="76200">
            <a:solidFill>
              <a:srgbClr val="B6B6B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05" y="1826370"/>
            <a:ext cx="2489200" cy="406400"/>
          </a:xfrm>
          <a:prstGeom prst="rect">
            <a:avLst/>
          </a:prstGeom>
        </p:spPr>
      </p:pic>
      <p:sp>
        <p:nvSpPr>
          <p:cNvPr id="11" name="矩形 4"/>
          <p:cNvSpPr/>
          <p:nvPr/>
        </p:nvSpPr>
        <p:spPr>
          <a:xfrm>
            <a:off x="812150" y="2189024"/>
            <a:ext cx="8613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Co-attention matrix</a:t>
            </a:r>
            <a:endParaRPr lang="en-US" sz="2400" dirty="0" smtClean="0"/>
          </a:p>
        </p:txBody>
      </p:sp>
      <p:sp>
        <p:nvSpPr>
          <p:cNvPr id="13" name="矩形 4"/>
          <p:cNvSpPr/>
          <p:nvPr/>
        </p:nvSpPr>
        <p:spPr>
          <a:xfrm>
            <a:off x="812151" y="2929528"/>
            <a:ext cx="8613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Co-attention features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11" y="3288254"/>
            <a:ext cx="52197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31" y="2559383"/>
            <a:ext cx="6261100" cy="381000"/>
          </a:xfrm>
          <a:prstGeom prst="rect">
            <a:avLst/>
          </a:prstGeom>
        </p:spPr>
      </p:pic>
      <p:sp>
        <p:nvSpPr>
          <p:cNvPr id="14" name="矩形 4"/>
          <p:cNvSpPr/>
          <p:nvPr/>
        </p:nvSpPr>
        <p:spPr>
          <a:xfrm>
            <a:off x="812152" y="3658583"/>
            <a:ext cx="8613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Co-attention loss</a:t>
            </a:r>
            <a:endParaRPr lang="en-US" sz="24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31" y="4022954"/>
            <a:ext cx="5880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61640"/>
      </p:ext>
    </p:extLst>
  </p:cSld>
  <p:clrMapOvr>
    <a:masterClrMapping/>
  </p:clrMapOvr>
  <p:transition spd="med" advTm="74984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46"/>
          <p:cNvSpPr txBox="1"/>
          <p:nvPr/>
        </p:nvSpPr>
        <p:spPr>
          <a:xfrm>
            <a:off x="476187" y="177842"/>
            <a:ext cx="23637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Approach </a:t>
            </a:r>
            <a:endParaRPr dirty="0"/>
          </a:p>
        </p:txBody>
      </p:sp>
      <p:sp>
        <p:nvSpPr>
          <p:cNvPr id="78" name="等腰三角形 47"/>
          <p:cNvSpPr/>
          <p:nvPr/>
        </p:nvSpPr>
        <p:spPr>
          <a:xfrm rot="5400000">
            <a:off x="-39788" y="157289"/>
            <a:ext cx="581161" cy="50158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3136866" y="4359374"/>
            <a:ext cx="831153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2857" y="4359374"/>
            <a:ext cx="1422407" cy="489304"/>
          </a:xfrm>
          <a:prstGeom prst="rect">
            <a:avLst/>
          </a:prstGeom>
          <a:solidFill>
            <a:srgbClr val="F2F2F2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3429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59629" y="2417862"/>
            <a:ext cx="224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6" y="1213838"/>
            <a:ext cx="8711184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336"/>
      </p:ext>
    </p:extLst>
  </p:cSld>
  <p:clrMapOvr>
    <a:masterClrMapping/>
  </p:clrMapOvr>
  <p:transition spd="med" advTm="43848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00120140530A99PPBG">
  <a:themeElements>
    <a:clrScheme name="A000120140530A99PPBG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262630"/>
      </a:accent5>
      <a:accent6>
        <a:srgbClr val="474747"/>
      </a:accent6>
      <a:hlink>
        <a:srgbClr val="0000FF"/>
      </a:hlink>
      <a:folHlink>
        <a:srgbClr val="FF00FF"/>
      </a:folHlink>
    </a:clrScheme>
    <a:fontScheme name="A000120140530A99PPBG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A000120140530A99PPB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000120140530A99PPBG">
  <a:themeElements>
    <a:clrScheme name="A000120140530A99PPB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262630"/>
      </a:accent5>
      <a:accent6>
        <a:srgbClr val="474747"/>
      </a:accent6>
      <a:hlink>
        <a:srgbClr val="0000FF"/>
      </a:hlink>
      <a:folHlink>
        <a:srgbClr val="FF00FF"/>
      </a:folHlink>
    </a:clrScheme>
    <a:fontScheme name="A000120140530A99PPBG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A000120140530A99PPB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</TotalTime>
  <Words>405</Words>
  <Application>Microsoft Macintosh PowerPoint</Application>
  <PresentationFormat>On-screen Show (16:9)</PresentationFormat>
  <Paragraphs>111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Black</vt:lpstr>
      <vt:lpstr>Calibri</vt:lpstr>
      <vt:lpstr>微软雅黑</vt:lpstr>
      <vt:lpstr>Arial</vt:lpstr>
      <vt:lpstr>A000120140530A99PPBG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183</cp:revision>
  <dcterms:modified xsi:type="dcterms:W3CDTF">2020-06-11T22:59:58Z</dcterms:modified>
</cp:coreProperties>
</file>